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8115300" cy="1082675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38" y="-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8647" y="3356292"/>
            <a:ext cx="6898005" cy="2273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7295" y="6062980"/>
            <a:ext cx="5680710" cy="2706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13014" cy="98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765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9379" y="2490152"/>
            <a:ext cx="3530155" cy="714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0" y="9092897"/>
            <a:ext cx="7943825" cy="17335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" y="9108946"/>
            <a:ext cx="8081772" cy="17175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9027" y="9108947"/>
            <a:ext cx="7858125" cy="1717675"/>
          </a:xfrm>
          <a:custGeom>
            <a:avLst/>
            <a:gdLst/>
            <a:ahLst/>
            <a:cxnLst/>
            <a:rect l="l" t="t" r="r" b="b"/>
            <a:pathLst>
              <a:path w="7858125" h="1717675">
                <a:moveTo>
                  <a:pt x="0" y="1717545"/>
                </a:moveTo>
                <a:lnTo>
                  <a:pt x="3928848" y="0"/>
                </a:lnTo>
                <a:lnTo>
                  <a:pt x="7857696" y="1717545"/>
                </a:lnTo>
              </a:path>
            </a:pathLst>
          </a:custGeom>
          <a:ln w="9525">
            <a:solidFill>
              <a:srgbClr val="DCE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75" y="3483720"/>
            <a:ext cx="8064624" cy="22055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7" y="3470147"/>
            <a:ext cx="8104632" cy="249466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48" y="3500627"/>
            <a:ext cx="8074152" cy="212445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1148" y="3500627"/>
            <a:ext cx="8074659" cy="2134870"/>
          </a:xfrm>
          <a:custGeom>
            <a:avLst/>
            <a:gdLst/>
            <a:ahLst/>
            <a:cxnLst/>
            <a:rect l="l" t="t" r="r" b="b"/>
            <a:pathLst>
              <a:path w="8074659" h="2134870">
                <a:moveTo>
                  <a:pt x="0" y="1067308"/>
                </a:moveTo>
                <a:lnTo>
                  <a:pt x="4060443" y="0"/>
                </a:lnTo>
                <a:lnTo>
                  <a:pt x="8074152" y="1055023"/>
                </a:lnTo>
              </a:path>
              <a:path w="8074659" h="2134870">
                <a:moveTo>
                  <a:pt x="8074152" y="1079592"/>
                </a:moveTo>
                <a:lnTo>
                  <a:pt x="4060443" y="2134616"/>
                </a:lnTo>
                <a:lnTo>
                  <a:pt x="0" y="1067308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756" y="-115113"/>
            <a:ext cx="586978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430" y="4224273"/>
            <a:ext cx="7730439" cy="509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9202" y="10068878"/>
            <a:ext cx="2596896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765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43016" y="10068878"/>
            <a:ext cx="1866519" cy="54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hyperlink" Target="https://www.linkedin.com/in/gopal-jee-gopal-a2312529?lipi=urn:li:page:d_flagship3_profile_view_base_contact_details;eWw34CvSRKmW/j2JZYccEw==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hyperlink" Target="http://cgbibt.edu.in/OnlineCourse.html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hyperlink" Target="mailto:gopal.jee@utu.ac.in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://cgbibt.edu.in/OnlineCourse.html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655" y="3992625"/>
            <a:ext cx="12122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5" dirty="0">
                <a:latin typeface="Trebuchet MS"/>
                <a:cs typeface="Trebuchet MS"/>
              </a:rPr>
              <a:t>Eligibility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5755" y="4255134"/>
            <a:ext cx="521398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" marR="5080" indent="-1010919">
              <a:lnSpc>
                <a:spcPct val="100000"/>
              </a:lnSpc>
              <a:spcBef>
                <a:spcPts val="100"/>
              </a:spcBef>
            </a:pPr>
            <a:r>
              <a:rPr sz="2300" spc="-10">
                <a:solidFill>
                  <a:srgbClr val="FF0000"/>
                </a:solidFill>
                <a:latin typeface="Gabriola"/>
                <a:cs typeface="Gabriola"/>
              </a:rPr>
              <a:t>Any</a:t>
            </a:r>
            <a:r>
              <a:rPr lang="en-IN" sz="2300" spc="-10" dirty="0">
                <a:solidFill>
                  <a:srgbClr val="FF0000"/>
                </a:solidFill>
                <a:latin typeface="Gabriola"/>
                <a:cs typeface="Gabriola"/>
              </a:rPr>
              <a:t> Bioscience/</a:t>
            </a:r>
            <a:r>
              <a:rPr sz="2300" spc="-10">
                <a:solidFill>
                  <a:srgbClr val="FF0000"/>
                </a:solidFill>
                <a:latin typeface="Gabriola"/>
                <a:cs typeface="Gabriola"/>
              </a:rPr>
              <a:t>Pharmacy/Medical/Agriculture</a:t>
            </a:r>
            <a:r>
              <a:rPr sz="2300" spc="8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graduates, </a:t>
            </a:r>
            <a:r>
              <a:rPr sz="2300" spc="-38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Gabriola"/>
                <a:cs typeface="Gabriola"/>
              </a:rPr>
              <a:t>Post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graduate</a:t>
            </a:r>
            <a:r>
              <a:rPr sz="2300" spc="-4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dirty="0">
                <a:solidFill>
                  <a:srgbClr val="FF0000"/>
                </a:solidFill>
                <a:latin typeface="Gabriola"/>
                <a:cs typeface="Gabriola"/>
              </a:rPr>
              <a:t>and</a:t>
            </a:r>
            <a:r>
              <a:rPr sz="2300" spc="-2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Research</a:t>
            </a:r>
            <a:r>
              <a:rPr sz="2300" spc="-55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Gabriola"/>
                <a:cs typeface="Gabriola"/>
              </a:rPr>
              <a:t>scholar.</a:t>
            </a:r>
            <a:endParaRPr sz="2300">
              <a:solidFill>
                <a:srgbClr val="FF0000"/>
              </a:solidFill>
              <a:latin typeface="Gabriola"/>
              <a:cs typeface="Gabrio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477" y="-169871"/>
            <a:ext cx="8115807" cy="4752593"/>
            <a:chOff x="0" y="0"/>
            <a:chExt cx="8115807" cy="4752593"/>
          </a:xfrm>
        </p:grpSpPr>
        <p:sp>
          <p:nvSpPr>
            <p:cNvPr id="5" name="object 5"/>
            <p:cNvSpPr/>
            <p:nvPr/>
          </p:nvSpPr>
          <p:spPr>
            <a:xfrm>
              <a:off x="19812" y="11"/>
              <a:ext cx="8095615" cy="1325880"/>
            </a:xfrm>
            <a:custGeom>
              <a:avLst/>
              <a:gdLst/>
              <a:ahLst/>
              <a:cxnLst/>
              <a:rect l="l" t="t" r="r" b="b"/>
              <a:pathLst>
                <a:path w="8095615" h="1325880">
                  <a:moveTo>
                    <a:pt x="8095488" y="0"/>
                  </a:moveTo>
                  <a:lnTo>
                    <a:pt x="0" y="0"/>
                  </a:lnTo>
                  <a:lnTo>
                    <a:pt x="0" y="1299959"/>
                  </a:lnTo>
                  <a:lnTo>
                    <a:pt x="0" y="1313167"/>
                  </a:lnTo>
                  <a:lnTo>
                    <a:pt x="0" y="1325867"/>
                  </a:lnTo>
                  <a:lnTo>
                    <a:pt x="8095488" y="1325867"/>
                  </a:lnTo>
                  <a:lnTo>
                    <a:pt x="8095488" y="1313167"/>
                  </a:lnTo>
                  <a:lnTo>
                    <a:pt x="8095488" y="1299959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3" y="44957"/>
              <a:ext cx="8094980" cy="1269365"/>
            </a:xfrm>
            <a:custGeom>
              <a:avLst/>
              <a:gdLst/>
              <a:ahLst/>
              <a:cxnLst/>
              <a:rect l="l" t="t" r="r" b="b"/>
              <a:pathLst>
                <a:path w="8094980" h="1269365">
                  <a:moveTo>
                    <a:pt x="8094726" y="0"/>
                  </a:moveTo>
                  <a:lnTo>
                    <a:pt x="0" y="0"/>
                  </a:lnTo>
                  <a:lnTo>
                    <a:pt x="0" y="126898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1"/>
              <a:ext cx="8115299" cy="25709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1" y="824432"/>
              <a:ext cx="3513582" cy="2217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681" y="1208572"/>
              <a:ext cx="7253478" cy="5600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431" y="0"/>
              <a:ext cx="1068705" cy="1082040"/>
            </a:xfrm>
            <a:custGeom>
              <a:avLst/>
              <a:gdLst/>
              <a:ahLst/>
              <a:cxnLst/>
              <a:rect l="l" t="t" r="r" b="b"/>
              <a:pathLst>
                <a:path w="1068705" h="1082040">
                  <a:moveTo>
                    <a:pt x="1068209" y="0"/>
                  </a:moveTo>
                  <a:lnTo>
                    <a:pt x="0" y="0"/>
                  </a:lnTo>
                  <a:lnTo>
                    <a:pt x="0" y="846074"/>
                  </a:lnTo>
                  <a:lnTo>
                    <a:pt x="534111" y="1081786"/>
                  </a:lnTo>
                  <a:lnTo>
                    <a:pt x="1068209" y="846074"/>
                  </a:lnTo>
                  <a:lnTo>
                    <a:pt x="1068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6" y="761"/>
              <a:ext cx="1071880" cy="1082040"/>
            </a:xfrm>
            <a:custGeom>
              <a:avLst/>
              <a:gdLst/>
              <a:ahLst/>
              <a:cxnLst/>
              <a:rect l="l" t="t" r="r" b="b"/>
              <a:pathLst>
                <a:path w="1071880" h="1082040">
                  <a:moveTo>
                    <a:pt x="1071257" y="0"/>
                  </a:moveTo>
                  <a:lnTo>
                    <a:pt x="1071257" y="846074"/>
                  </a:lnTo>
                  <a:lnTo>
                    <a:pt x="535635" y="1081785"/>
                  </a:lnTo>
                  <a:lnTo>
                    <a:pt x="0" y="846074"/>
                  </a:lnTo>
                  <a:lnTo>
                    <a:pt x="0" y="0"/>
                  </a:lnTo>
                  <a:lnTo>
                    <a:pt x="1071257" y="0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5" y="54863"/>
              <a:ext cx="882395" cy="7955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40295" y="3047"/>
              <a:ext cx="1175385" cy="1187711"/>
            </a:xfrm>
            <a:custGeom>
              <a:avLst/>
              <a:gdLst/>
              <a:ahLst/>
              <a:cxnLst/>
              <a:rect l="l" t="t" r="r" b="b"/>
              <a:pathLst>
                <a:path w="1175384" h="1299845">
                  <a:moveTo>
                    <a:pt x="1175003" y="0"/>
                  </a:moveTo>
                  <a:lnTo>
                    <a:pt x="0" y="0"/>
                  </a:lnTo>
                  <a:lnTo>
                    <a:pt x="0" y="1010030"/>
                  </a:lnTo>
                  <a:lnTo>
                    <a:pt x="597915" y="1299718"/>
                  </a:lnTo>
                  <a:lnTo>
                    <a:pt x="1175003" y="1020181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1057" y="3809"/>
              <a:ext cx="1174750" cy="1299845"/>
            </a:xfrm>
            <a:custGeom>
              <a:avLst/>
              <a:gdLst/>
              <a:ahLst/>
              <a:cxnLst/>
              <a:rect l="l" t="t" r="r" b="b"/>
              <a:pathLst>
                <a:path w="1174750" h="1299845">
                  <a:moveTo>
                    <a:pt x="1174242" y="1020550"/>
                  </a:moveTo>
                  <a:lnTo>
                    <a:pt x="597916" y="1299717"/>
                  </a:lnTo>
                  <a:lnTo>
                    <a:pt x="0" y="1010030"/>
                  </a:lnTo>
                  <a:lnTo>
                    <a:pt x="0" y="0"/>
                  </a:lnTo>
                  <a:lnTo>
                    <a:pt x="1174242" y="0"/>
                  </a:lnTo>
                </a:path>
              </a:pathLst>
            </a:custGeom>
            <a:ln w="25399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7540" y="3047"/>
              <a:ext cx="1014983" cy="10683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58795"/>
              <a:ext cx="4125468" cy="21937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72" y="2586227"/>
              <a:ext cx="4077970" cy="2086610"/>
            </a:xfrm>
            <a:custGeom>
              <a:avLst/>
              <a:gdLst/>
              <a:ahLst/>
              <a:cxnLst/>
              <a:rect l="l" t="t" r="r" b="b"/>
              <a:pathLst>
                <a:path w="4077970" h="2086610">
                  <a:moveTo>
                    <a:pt x="0" y="0"/>
                  </a:moveTo>
                  <a:lnTo>
                    <a:pt x="4077969" y="1043177"/>
                  </a:lnTo>
                  <a:lnTo>
                    <a:pt x="0" y="2086229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7075" y="2558795"/>
              <a:ext cx="4078224" cy="21838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82795" y="2594464"/>
              <a:ext cx="4032885" cy="2071370"/>
            </a:xfrm>
            <a:custGeom>
              <a:avLst/>
              <a:gdLst/>
              <a:ahLst/>
              <a:cxnLst/>
              <a:rect l="l" t="t" r="r" b="b"/>
              <a:pathLst>
                <a:path w="4032884" h="2071370">
                  <a:moveTo>
                    <a:pt x="4032504" y="0"/>
                  </a:moveTo>
                  <a:lnTo>
                    <a:pt x="0" y="1035576"/>
                  </a:lnTo>
                  <a:lnTo>
                    <a:pt x="4032504" y="2071152"/>
                  </a:lnTo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130" y="3370529"/>
            <a:ext cx="2519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dirty="0">
                <a:latin typeface="Agency FB"/>
                <a:cs typeface="Agency FB"/>
              </a:rPr>
              <a:t>Course </a:t>
            </a:r>
            <a:r>
              <a:rPr lang="en-US" sz="2400" spc="5" dirty="0">
                <a:latin typeface="Agency FB"/>
                <a:cs typeface="Agency FB"/>
              </a:rPr>
              <a:t>Fee: </a:t>
            </a:r>
            <a:r>
              <a:rPr lang="en-US" sz="2400" spc="-10" dirty="0">
                <a:latin typeface="Agency FB"/>
                <a:cs typeface="Agency FB"/>
              </a:rPr>
              <a:t>INR.</a:t>
            </a:r>
            <a:r>
              <a:rPr lang="en-US" sz="2400" spc="-95" dirty="0">
                <a:latin typeface="Agency FB"/>
                <a:cs typeface="Agency FB"/>
              </a:rPr>
              <a:t> </a:t>
            </a:r>
            <a:r>
              <a:rPr lang="en-US" sz="2400" spc="-5" dirty="0">
                <a:latin typeface="Agency FB"/>
                <a:cs typeface="Agency FB"/>
              </a:rPr>
              <a:t>700. Only</a:t>
            </a:r>
            <a:endParaRPr lang="en-US" sz="2400" dirty="0">
              <a:latin typeface="Agency FB"/>
              <a:cs typeface="Agency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632" y="2888995"/>
            <a:ext cx="2754883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2730">
              <a:lnSpc>
                <a:spcPct val="100000"/>
              </a:lnSpc>
              <a:spcBef>
                <a:spcPts val="100"/>
              </a:spcBef>
            </a:pPr>
            <a:r>
              <a:rPr lang="en-US" sz="2300" spc="-5" dirty="0">
                <a:latin typeface="Agency FB"/>
                <a:cs typeface="Agency FB"/>
              </a:rPr>
              <a:t>Duration : </a:t>
            </a:r>
            <a:r>
              <a:rPr lang="en-US" sz="2300" spc="-5" dirty="0" smtClean="0">
                <a:latin typeface="Agency FB"/>
                <a:cs typeface="Agency FB"/>
              </a:rPr>
              <a:t>24/11/2023 </a:t>
            </a:r>
            <a:r>
              <a:rPr lang="en-US" sz="2300" dirty="0">
                <a:latin typeface="Agency FB"/>
                <a:cs typeface="Agency FB"/>
              </a:rPr>
              <a:t>to</a:t>
            </a:r>
            <a:r>
              <a:rPr lang="en-US" sz="2300" spc="5" dirty="0">
                <a:latin typeface="Agency FB"/>
                <a:cs typeface="Agency FB"/>
              </a:rPr>
              <a:t> </a:t>
            </a:r>
            <a:r>
              <a:rPr lang="en-US" sz="2300" spc="-5" dirty="0" smtClean="0">
                <a:latin typeface="Agency FB"/>
                <a:cs typeface="Agency FB"/>
              </a:rPr>
              <a:t>03/12</a:t>
            </a:r>
            <a:r>
              <a:rPr lang="en-US" sz="2300" spc="-5" dirty="0" smtClean="0">
                <a:latin typeface="Agency FB"/>
                <a:cs typeface="Agency FB"/>
              </a:rPr>
              <a:t>/2023</a:t>
            </a:r>
            <a:endParaRPr lang="en-US" sz="2300" dirty="0">
              <a:latin typeface="Agency FB"/>
              <a:cs typeface="Agency FB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en-US" sz="2300" dirty="0">
                <a:latin typeface="Agency FB"/>
                <a:cs typeface="Agency FB"/>
              </a:rPr>
              <a:t>(3 </a:t>
            </a:r>
            <a:r>
              <a:rPr lang="en-US" sz="2300" spc="-10" dirty="0">
                <a:latin typeface="Agency FB"/>
                <a:cs typeface="Agency FB"/>
              </a:rPr>
              <a:t>hours per </a:t>
            </a:r>
            <a:r>
              <a:rPr lang="en-US" sz="2300" dirty="0">
                <a:latin typeface="Agency FB"/>
                <a:cs typeface="Agency FB"/>
              </a:rPr>
              <a:t>day, </a:t>
            </a:r>
            <a:r>
              <a:rPr lang="en-US" sz="2300" spc="-5" dirty="0">
                <a:latin typeface="Agency FB"/>
                <a:cs typeface="Agency FB"/>
              </a:rPr>
              <a:t>Total</a:t>
            </a:r>
            <a:r>
              <a:rPr lang="en-US" sz="2300" spc="20" dirty="0">
                <a:latin typeface="Agency FB"/>
                <a:cs typeface="Agency FB"/>
              </a:rPr>
              <a:t> </a:t>
            </a:r>
            <a:r>
              <a:rPr lang="en-US" sz="2300" dirty="0">
                <a:latin typeface="Agency FB"/>
                <a:cs typeface="Agency FB"/>
              </a:rPr>
              <a:t>30 </a:t>
            </a:r>
            <a:r>
              <a:rPr lang="en-US" sz="2300" spc="-25" dirty="0">
                <a:latin typeface="Agency FB"/>
                <a:cs typeface="Agency FB"/>
              </a:rPr>
              <a:t>ho</a:t>
            </a:r>
            <a:r>
              <a:rPr lang="en-US" sz="2300" spc="-10" dirty="0">
                <a:latin typeface="Agency FB"/>
                <a:cs typeface="Agency FB"/>
              </a:rPr>
              <a:t>ur</a:t>
            </a:r>
            <a:r>
              <a:rPr lang="en-US" sz="2300" dirty="0">
                <a:latin typeface="Agency FB"/>
                <a:cs typeface="Agency FB"/>
              </a:rPr>
              <a:t>s)</a:t>
            </a:r>
          </a:p>
          <a:p>
            <a:pPr marL="12700" marR="220345" indent="1524000">
              <a:lnSpc>
                <a:spcPct val="100000"/>
              </a:lnSpc>
              <a:spcBef>
                <a:spcPts val="100"/>
              </a:spcBef>
            </a:pPr>
            <a:endParaRPr lang="en-US" sz="2300" dirty="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9204" y="5571731"/>
            <a:ext cx="3295650" cy="94108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212900" y="5659947"/>
            <a:ext cx="2357755" cy="637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Mentor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ts val="1200"/>
              </a:lnSpc>
              <a:spcBef>
                <a:spcPts val="555"/>
              </a:spcBef>
            </a:pP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r.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ne</a:t>
            </a:r>
            <a:r>
              <a:rPr sz="1100" b="1" dirty="0">
                <a:latin typeface="Calibri"/>
                <a:cs typeface="Calibri"/>
              </a:rPr>
              <a:t>sh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spc="-5" dirty="0">
                <a:latin typeface="Calibri"/>
                <a:cs typeface="Calibri"/>
              </a:rPr>
              <a:t>h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h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,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U</a:t>
            </a:r>
            <a:r>
              <a:rPr sz="1100" spc="-10" dirty="0">
                <a:latin typeface="Calibri"/>
                <a:cs typeface="Calibri"/>
              </a:rPr>
              <a:t>k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</a:t>
            </a:r>
            <a:r>
              <a:rPr sz="1100" dirty="0">
                <a:latin typeface="Calibri"/>
                <a:cs typeface="Calibri"/>
              </a:rPr>
              <a:t>ia  University.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580" y="5570206"/>
            <a:ext cx="3743960" cy="1788795"/>
            <a:chOff x="68580" y="5570206"/>
            <a:chExt cx="3743960" cy="17887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" y="5570206"/>
              <a:ext cx="946404" cy="9448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24" y="5597651"/>
              <a:ext cx="856488" cy="854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5824" y="5597651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2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2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4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978" y="6603223"/>
              <a:ext cx="3303326" cy="75577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84249" y="6543141"/>
            <a:ext cx="2419350" cy="7594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Chair</a:t>
            </a:r>
            <a:r>
              <a:rPr sz="1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 dirty="0">
              <a:latin typeface="Calibri"/>
              <a:cs typeface="Calibri"/>
            </a:endParaRPr>
          </a:p>
          <a:p>
            <a:pPr marL="12065" marR="5080" algn="ctr">
              <a:lnSpc>
                <a:spcPct val="91400"/>
              </a:lnSpc>
              <a:spcBef>
                <a:spcPts val="47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Prof. </a:t>
            </a:r>
            <a:r>
              <a:rPr sz="1100" b="1" dirty="0">
                <a:latin typeface="Calibri"/>
                <a:cs typeface="Calibri"/>
              </a:rPr>
              <a:t>R. </a:t>
            </a:r>
            <a:r>
              <a:rPr sz="1100" b="1" spc="-5" dirty="0">
                <a:latin typeface="Calibri"/>
                <a:cs typeface="Calibri"/>
              </a:rPr>
              <a:t>Krishnamurthy, </a:t>
            </a:r>
            <a:r>
              <a:rPr sz="1100" dirty="0">
                <a:latin typeface="Calibri"/>
                <a:cs typeface="Calibri"/>
              </a:rPr>
              <a:t>Director, </a:t>
            </a:r>
            <a:r>
              <a:rPr sz="1100" spc="-5" dirty="0">
                <a:latin typeface="Calibri"/>
                <a:cs typeface="Calibri"/>
              </a:rPr>
              <a:t>C. </a:t>
            </a:r>
            <a:r>
              <a:rPr sz="1100" dirty="0">
                <a:latin typeface="Calibri"/>
                <a:cs typeface="Calibri"/>
              </a:rPr>
              <a:t>G.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Bhakta </a:t>
            </a:r>
            <a:r>
              <a:rPr sz="1100" spc="-5" dirty="0">
                <a:latin typeface="Calibri"/>
                <a:cs typeface="Calibri"/>
              </a:rPr>
              <a:t>Institute </a:t>
            </a:r>
            <a:r>
              <a:rPr sz="1100" dirty="0">
                <a:latin typeface="Calibri"/>
                <a:cs typeface="Calibri"/>
              </a:rPr>
              <a:t>of Biotechnology, Uka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Tarsadia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University.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100584" y="6498323"/>
            <a:ext cx="3698240" cy="2176145"/>
            <a:chOff x="100584" y="6498323"/>
            <a:chExt cx="3698240" cy="2176145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84" y="6498323"/>
              <a:ext cx="946404" cy="9448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28" y="6525767"/>
              <a:ext cx="856488" cy="8549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7828" y="6525767"/>
              <a:ext cx="856615" cy="855344"/>
            </a:xfrm>
            <a:custGeom>
              <a:avLst/>
              <a:gdLst/>
              <a:ahLst/>
              <a:cxnLst/>
              <a:rect l="l" t="t" r="r" b="b"/>
              <a:pathLst>
                <a:path w="856615" h="855345">
                  <a:moveTo>
                    <a:pt x="0" y="427481"/>
                  </a:moveTo>
                  <a:lnTo>
                    <a:pt x="2512" y="380902"/>
                  </a:lnTo>
                  <a:lnTo>
                    <a:pt x="9877" y="335776"/>
                  </a:lnTo>
                  <a:lnTo>
                    <a:pt x="21832" y="292364"/>
                  </a:lnTo>
                  <a:lnTo>
                    <a:pt x="38116" y="250926"/>
                  </a:lnTo>
                  <a:lnTo>
                    <a:pt x="58467" y="211723"/>
                  </a:lnTo>
                  <a:lnTo>
                    <a:pt x="82626" y="175016"/>
                  </a:lnTo>
                  <a:lnTo>
                    <a:pt x="110330" y="141065"/>
                  </a:lnTo>
                  <a:lnTo>
                    <a:pt x="141318" y="110133"/>
                  </a:lnTo>
                  <a:lnTo>
                    <a:pt x="175328" y="82478"/>
                  </a:lnTo>
                  <a:lnTo>
                    <a:pt x="212101" y="58363"/>
                  </a:lnTo>
                  <a:lnTo>
                    <a:pt x="251374" y="38048"/>
                  </a:lnTo>
                  <a:lnTo>
                    <a:pt x="292885" y="21793"/>
                  </a:lnTo>
                  <a:lnTo>
                    <a:pt x="336375" y="9859"/>
                  </a:lnTo>
                  <a:lnTo>
                    <a:pt x="381582" y="2508"/>
                  </a:lnTo>
                  <a:lnTo>
                    <a:pt x="428244" y="0"/>
                  </a:lnTo>
                  <a:lnTo>
                    <a:pt x="474905" y="2508"/>
                  </a:lnTo>
                  <a:lnTo>
                    <a:pt x="520112" y="9859"/>
                  </a:lnTo>
                  <a:lnTo>
                    <a:pt x="563602" y="21793"/>
                  </a:lnTo>
                  <a:lnTo>
                    <a:pt x="605113" y="38048"/>
                  </a:lnTo>
                  <a:lnTo>
                    <a:pt x="644386" y="58363"/>
                  </a:lnTo>
                  <a:lnTo>
                    <a:pt x="681159" y="82478"/>
                  </a:lnTo>
                  <a:lnTo>
                    <a:pt x="715169" y="110133"/>
                  </a:lnTo>
                  <a:lnTo>
                    <a:pt x="746157" y="141065"/>
                  </a:lnTo>
                  <a:lnTo>
                    <a:pt x="773861" y="175016"/>
                  </a:lnTo>
                  <a:lnTo>
                    <a:pt x="798020" y="211723"/>
                  </a:lnTo>
                  <a:lnTo>
                    <a:pt x="818371" y="250926"/>
                  </a:lnTo>
                  <a:lnTo>
                    <a:pt x="834655" y="292364"/>
                  </a:lnTo>
                  <a:lnTo>
                    <a:pt x="846610" y="335776"/>
                  </a:lnTo>
                  <a:lnTo>
                    <a:pt x="853975" y="380902"/>
                  </a:lnTo>
                  <a:lnTo>
                    <a:pt x="856488" y="427481"/>
                  </a:lnTo>
                  <a:lnTo>
                    <a:pt x="853975" y="474061"/>
                  </a:lnTo>
                  <a:lnTo>
                    <a:pt x="846610" y="519187"/>
                  </a:lnTo>
                  <a:lnTo>
                    <a:pt x="834655" y="562599"/>
                  </a:lnTo>
                  <a:lnTo>
                    <a:pt x="818371" y="604037"/>
                  </a:lnTo>
                  <a:lnTo>
                    <a:pt x="798020" y="643240"/>
                  </a:lnTo>
                  <a:lnTo>
                    <a:pt x="773861" y="679947"/>
                  </a:lnTo>
                  <a:lnTo>
                    <a:pt x="746157" y="713898"/>
                  </a:lnTo>
                  <a:lnTo>
                    <a:pt x="715169" y="744830"/>
                  </a:lnTo>
                  <a:lnTo>
                    <a:pt x="681159" y="772485"/>
                  </a:lnTo>
                  <a:lnTo>
                    <a:pt x="644386" y="796600"/>
                  </a:lnTo>
                  <a:lnTo>
                    <a:pt x="605113" y="816915"/>
                  </a:lnTo>
                  <a:lnTo>
                    <a:pt x="563602" y="833170"/>
                  </a:lnTo>
                  <a:lnTo>
                    <a:pt x="520112" y="845104"/>
                  </a:lnTo>
                  <a:lnTo>
                    <a:pt x="474905" y="852455"/>
                  </a:lnTo>
                  <a:lnTo>
                    <a:pt x="428244" y="854963"/>
                  </a:lnTo>
                  <a:lnTo>
                    <a:pt x="381582" y="852455"/>
                  </a:lnTo>
                  <a:lnTo>
                    <a:pt x="336375" y="845104"/>
                  </a:lnTo>
                  <a:lnTo>
                    <a:pt x="292885" y="833170"/>
                  </a:lnTo>
                  <a:lnTo>
                    <a:pt x="251374" y="816915"/>
                  </a:lnTo>
                  <a:lnTo>
                    <a:pt x="212101" y="796600"/>
                  </a:lnTo>
                  <a:lnTo>
                    <a:pt x="175328" y="772485"/>
                  </a:lnTo>
                  <a:lnTo>
                    <a:pt x="141318" y="744830"/>
                  </a:lnTo>
                  <a:lnTo>
                    <a:pt x="110330" y="713898"/>
                  </a:lnTo>
                  <a:lnTo>
                    <a:pt x="82626" y="679947"/>
                  </a:lnTo>
                  <a:lnTo>
                    <a:pt x="58467" y="643240"/>
                  </a:lnTo>
                  <a:lnTo>
                    <a:pt x="38116" y="604037"/>
                  </a:lnTo>
                  <a:lnTo>
                    <a:pt x="21832" y="562599"/>
                  </a:lnTo>
                  <a:lnTo>
                    <a:pt x="9877" y="519187"/>
                  </a:lnTo>
                  <a:lnTo>
                    <a:pt x="2512" y="474061"/>
                  </a:lnTo>
                  <a:lnTo>
                    <a:pt x="0" y="42748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824" y="7328915"/>
              <a:ext cx="3301746" cy="134492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27138" y="7315961"/>
            <a:ext cx="2640504" cy="11712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45"/>
              </a:lnSpc>
              <a:spcBef>
                <a:spcPts val="95"/>
              </a:spcBef>
            </a:pP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Coordinator</a:t>
            </a:r>
            <a:r>
              <a:rPr sz="11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and Resource</a:t>
            </a:r>
            <a:r>
              <a:rPr sz="11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Calibri"/>
                <a:cs typeface="Calibri"/>
              </a:rPr>
              <a:t>Person</a:t>
            </a:r>
            <a:endParaRPr sz="1100" dirty="0">
              <a:latin typeface="Calibri"/>
              <a:cs typeface="Calibri"/>
            </a:endParaRPr>
          </a:p>
          <a:p>
            <a:pPr marL="12065" marR="5080" indent="-1270" algn="ctr">
              <a:lnSpc>
                <a:spcPct val="91600"/>
              </a:lnSpc>
              <a:spcBef>
                <a:spcPts val="55"/>
              </a:spcBef>
            </a:pPr>
            <a:r>
              <a:rPr sz="1100" b="1" dirty="0">
                <a:latin typeface="Calibri"/>
                <a:cs typeface="Calibri"/>
              </a:rPr>
              <a:t>Dr. </a:t>
            </a:r>
            <a:r>
              <a:rPr sz="1100" b="1" spc="-5" dirty="0">
                <a:latin typeface="Calibri"/>
                <a:cs typeface="Calibri"/>
              </a:rPr>
              <a:t>Gopal Jee Gopal. </a:t>
            </a:r>
            <a:r>
              <a:rPr sz="1000" spc="-5" dirty="0">
                <a:latin typeface="Calibri"/>
                <a:cs typeface="Calibri"/>
              </a:rPr>
              <a:t>Asst. Prof. Uka Tarsadia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University</a:t>
            </a:r>
            <a:r>
              <a:rPr sz="1000" b="1" spc="-5" dirty="0">
                <a:latin typeface="Calibri"/>
                <a:cs typeface="Calibri"/>
              </a:rPr>
              <a:t>,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PhD </a:t>
            </a:r>
            <a:r>
              <a:rPr sz="1000" spc="-10" dirty="0">
                <a:latin typeface="Calibri"/>
                <a:cs typeface="Calibri"/>
              </a:rPr>
              <a:t>from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Special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centre </a:t>
            </a:r>
            <a:r>
              <a:rPr sz="1000" spc="-10" dirty="0">
                <a:latin typeface="Calibri"/>
                <a:cs typeface="Calibri"/>
              </a:rPr>
              <a:t>for </a:t>
            </a:r>
            <a:r>
              <a:rPr sz="1000" spc="-5" dirty="0">
                <a:latin typeface="Calibri"/>
                <a:cs typeface="Calibri"/>
              </a:rPr>
              <a:t> Molecular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Medicine,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JNU.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lang="en-IN" sz="1000" spc="-5" dirty="0">
                <a:latin typeface="Calibri"/>
                <a:cs typeface="Calibri"/>
              </a:rPr>
              <a:t>is </a:t>
            </a:r>
            <a:r>
              <a:rPr sz="1000" spc="-5" dirty="0">
                <a:latin typeface="Calibri"/>
                <a:cs typeface="Calibri"/>
              </a:rPr>
              <a:t>CSIR-NET-JRF,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D.S </a:t>
            </a:r>
            <a:r>
              <a:rPr sz="1000" spc="-5" dirty="0">
                <a:latin typeface="Calibri"/>
                <a:cs typeface="Calibri"/>
              </a:rPr>
              <a:t>Kothari Post-Doc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Fellow,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Fast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Track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young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Scientist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(SERB,DST). </a:t>
            </a:r>
            <a:r>
              <a:rPr lang="en-IN" sz="1000" spc="-5" dirty="0">
                <a:latin typeface="Calibri"/>
                <a:cs typeface="Calibri"/>
              </a:rPr>
              <a:t>C</a:t>
            </a:r>
            <a:r>
              <a:rPr sz="1000" spc="-5" err="1">
                <a:latin typeface="Calibri"/>
                <a:cs typeface="Calibri"/>
              </a:rPr>
              <a:t>onducted</a:t>
            </a:r>
            <a:r>
              <a:rPr sz="1000">
                <a:latin typeface="Calibri"/>
                <a:cs typeface="Calibri"/>
              </a:rPr>
              <a:t> </a:t>
            </a:r>
            <a:r>
              <a:rPr lang="en-IN" sz="1000" spc="-5" dirty="0" smtClean="0">
                <a:latin typeface="Calibri"/>
                <a:cs typeface="Calibri"/>
              </a:rPr>
              <a:t>26</a:t>
            </a:r>
            <a:r>
              <a:rPr lang="en-IN" sz="1000" spc="-5" dirty="0" smtClean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batches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of </a:t>
            </a:r>
            <a:r>
              <a:rPr lang="en-IN" sz="1000" spc="-5" dirty="0">
                <a:latin typeface="Calibri"/>
                <a:cs typeface="Calibri"/>
              </a:rPr>
              <a:t> online course in </a:t>
            </a:r>
            <a:r>
              <a:rPr sz="1000" spc="-5" dirty="0">
                <a:latin typeface="Calibri"/>
                <a:cs typeface="Calibri"/>
              </a:rPr>
              <a:t>Recombinant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DNA </a:t>
            </a:r>
            <a:r>
              <a:rPr sz="1000" spc="-5" dirty="0">
                <a:latin typeface="Calibri"/>
                <a:cs typeface="Calibri"/>
              </a:rPr>
              <a:t> Technology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lang="en-IN" sz="1000" spc="-5" dirty="0">
                <a:latin typeface="Calibri"/>
                <a:cs typeface="Calibri"/>
              </a:rPr>
              <a:t> and </a:t>
            </a:r>
            <a:r>
              <a:rPr lang="en-IN" sz="1000" spc="-5" dirty="0" smtClean="0">
                <a:latin typeface="Calibri"/>
                <a:cs typeface="Calibri"/>
              </a:rPr>
              <a:t>7 </a:t>
            </a:r>
            <a:r>
              <a:rPr lang="en-IN" sz="1000" spc="-5" dirty="0" smtClean="0">
                <a:latin typeface="Calibri"/>
                <a:cs typeface="Calibri"/>
              </a:rPr>
              <a:t>batches </a:t>
            </a:r>
            <a:r>
              <a:rPr lang="en-IN" sz="1000" spc="-5" dirty="0">
                <a:latin typeface="Calibri"/>
                <a:cs typeface="Calibri"/>
              </a:rPr>
              <a:t>of Genomics and Proteomics course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580" y="5611558"/>
            <a:ext cx="8035925" cy="3514090"/>
            <a:chOff x="68580" y="5611558"/>
            <a:chExt cx="8035925" cy="3514090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" y="7482839"/>
              <a:ext cx="946404" cy="9464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824" y="7510271"/>
              <a:ext cx="856488" cy="8564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5824" y="7510271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0" y="428244"/>
                  </a:moveTo>
                  <a:lnTo>
                    <a:pt x="2512" y="381588"/>
                  </a:lnTo>
                  <a:lnTo>
                    <a:pt x="9877" y="336387"/>
                  </a:lnTo>
                  <a:lnTo>
                    <a:pt x="21832" y="292900"/>
                  </a:lnTo>
                  <a:lnTo>
                    <a:pt x="38116" y="251390"/>
                  </a:lnTo>
                  <a:lnTo>
                    <a:pt x="58467" y="212118"/>
                  </a:lnTo>
                  <a:lnTo>
                    <a:pt x="82626" y="175345"/>
                  </a:lnTo>
                  <a:lnTo>
                    <a:pt x="110330" y="141333"/>
                  </a:lnTo>
                  <a:lnTo>
                    <a:pt x="141318" y="110343"/>
                  </a:lnTo>
                  <a:lnTo>
                    <a:pt x="175328" y="82637"/>
                  </a:lnTo>
                  <a:lnTo>
                    <a:pt x="212101" y="58476"/>
                  </a:lnTo>
                  <a:lnTo>
                    <a:pt x="251374" y="38122"/>
                  </a:lnTo>
                  <a:lnTo>
                    <a:pt x="292885" y="21835"/>
                  </a:lnTo>
                  <a:lnTo>
                    <a:pt x="336375" y="9879"/>
                  </a:lnTo>
                  <a:lnTo>
                    <a:pt x="381582" y="2513"/>
                  </a:lnTo>
                  <a:lnTo>
                    <a:pt x="428244" y="0"/>
                  </a:lnTo>
                  <a:lnTo>
                    <a:pt x="474905" y="2513"/>
                  </a:lnTo>
                  <a:lnTo>
                    <a:pt x="520112" y="9879"/>
                  </a:lnTo>
                  <a:lnTo>
                    <a:pt x="563602" y="21835"/>
                  </a:lnTo>
                  <a:lnTo>
                    <a:pt x="605113" y="38122"/>
                  </a:lnTo>
                  <a:lnTo>
                    <a:pt x="644386" y="58476"/>
                  </a:lnTo>
                  <a:lnTo>
                    <a:pt x="681159" y="82637"/>
                  </a:lnTo>
                  <a:lnTo>
                    <a:pt x="715169" y="110343"/>
                  </a:lnTo>
                  <a:lnTo>
                    <a:pt x="746157" y="141333"/>
                  </a:lnTo>
                  <a:lnTo>
                    <a:pt x="773861" y="175345"/>
                  </a:lnTo>
                  <a:lnTo>
                    <a:pt x="798020" y="212118"/>
                  </a:lnTo>
                  <a:lnTo>
                    <a:pt x="818371" y="251390"/>
                  </a:lnTo>
                  <a:lnTo>
                    <a:pt x="834655" y="292900"/>
                  </a:lnTo>
                  <a:lnTo>
                    <a:pt x="846610" y="336387"/>
                  </a:lnTo>
                  <a:lnTo>
                    <a:pt x="853975" y="381588"/>
                  </a:lnTo>
                  <a:lnTo>
                    <a:pt x="856488" y="428244"/>
                  </a:lnTo>
                  <a:lnTo>
                    <a:pt x="853975" y="474899"/>
                  </a:lnTo>
                  <a:lnTo>
                    <a:pt x="846610" y="520100"/>
                  </a:lnTo>
                  <a:lnTo>
                    <a:pt x="834655" y="563587"/>
                  </a:lnTo>
                  <a:lnTo>
                    <a:pt x="818371" y="605097"/>
                  </a:lnTo>
                  <a:lnTo>
                    <a:pt x="798020" y="644369"/>
                  </a:lnTo>
                  <a:lnTo>
                    <a:pt x="773861" y="681142"/>
                  </a:lnTo>
                  <a:lnTo>
                    <a:pt x="746157" y="715154"/>
                  </a:lnTo>
                  <a:lnTo>
                    <a:pt x="715169" y="746144"/>
                  </a:lnTo>
                  <a:lnTo>
                    <a:pt x="681159" y="773850"/>
                  </a:lnTo>
                  <a:lnTo>
                    <a:pt x="644386" y="798011"/>
                  </a:lnTo>
                  <a:lnTo>
                    <a:pt x="605113" y="818365"/>
                  </a:lnTo>
                  <a:lnTo>
                    <a:pt x="563602" y="834652"/>
                  </a:lnTo>
                  <a:lnTo>
                    <a:pt x="520112" y="846608"/>
                  </a:lnTo>
                  <a:lnTo>
                    <a:pt x="474905" y="853974"/>
                  </a:lnTo>
                  <a:lnTo>
                    <a:pt x="428244" y="856488"/>
                  </a:lnTo>
                  <a:lnTo>
                    <a:pt x="381582" y="853974"/>
                  </a:lnTo>
                  <a:lnTo>
                    <a:pt x="336375" y="846608"/>
                  </a:lnTo>
                  <a:lnTo>
                    <a:pt x="292885" y="834652"/>
                  </a:lnTo>
                  <a:lnTo>
                    <a:pt x="251374" y="818365"/>
                  </a:lnTo>
                  <a:lnTo>
                    <a:pt x="212101" y="798011"/>
                  </a:lnTo>
                  <a:lnTo>
                    <a:pt x="175328" y="773850"/>
                  </a:lnTo>
                  <a:lnTo>
                    <a:pt x="141318" y="746144"/>
                  </a:lnTo>
                  <a:lnTo>
                    <a:pt x="110330" y="715154"/>
                  </a:lnTo>
                  <a:lnTo>
                    <a:pt x="82626" y="681142"/>
                  </a:lnTo>
                  <a:lnTo>
                    <a:pt x="58467" y="644369"/>
                  </a:lnTo>
                  <a:lnTo>
                    <a:pt x="38116" y="605097"/>
                  </a:lnTo>
                  <a:lnTo>
                    <a:pt x="21832" y="563587"/>
                  </a:lnTo>
                  <a:lnTo>
                    <a:pt x="9877" y="520100"/>
                  </a:lnTo>
                  <a:lnTo>
                    <a:pt x="2512" y="474899"/>
                  </a:lnTo>
                  <a:lnTo>
                    <a:pt x="0" y="4282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9174" y="5625845"/>
              <a:ext cx="0" cy="3485515"/>
            </a:xfrm>
            <a:custGeom>
              <a:avLst/>
              <a:gdLst/>
              <a:ahLst/>
              <a:cxnLst/>
              <a:rect l="l" t="t" r="r" b="b"/>
              <a:pathLst>
                <a:path h="3485515">
                  <a:moveTo>
                    <a:pt x="0" y="0"/>
                  </a:moveTo>
                  <a:lnTo>
                    <a:pt x="0" y="3485515"/>
                  </a:lnTo>
                </a:path>
              </a:pathLst>
            </a:custGeom>
            <a:ln w="28575">
              <a:solidFill>
                <a:srgbClr val="497DB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4474" y="6136897"/>
              <a:ext cx="3309409" cy="90964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294121" y="6142989"/>
            <a:ext cx="2707640" cy="82359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219"/>
              </a:spcBef>
            </a:pPr>
            <a:r>
              <a:rPr sz="1200" b="1" spc="-40" dirty="0">
                <a:latin typeface="Calibri"/>
                <a:cs typeface="Calibri"/>
              </a:rPr>
              <a:t>Dr.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Ravi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Vijayvargia</a:t>
            </a:r>
            <a:r>
              <a:rPr sz="1100" b="1" spc="-10" dirty="0">
                <a:latin typeface="Calibri"/>
                <a:cs typeface="Calibri"/>
              </a:rPr>
              <a:t>: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Asst.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Professor,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Dept.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Biochemistry, </a:t>
            </a:r>
            <a:r>
              <a:rPr sz="1100" spc="-5" dirty="0">
                <a:latin typeface="Calibri"/>
                <a:cs typeface="Calibri"/>
              </a:rPr>
              <a:t>The M.S. </a:t>
            </a:r>
            <a:r>
              <a:rPr sz="1100" dirty="0">
                <a:latin typeface="Calibri"/>
                <a:cs typeface="Calibri"/>
              </a:rPr>
              <a:t>University of Baroda.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Postdoc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UM DNJ-Rutgers University, New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Jersey and MGH-Harvard Medical School,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Boston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33315" y="6079823"/>
            <a:ext cx="3664468" cy="1664770"/>
            <a:chOff x="4433315" y="6195047"/>
            <a:chExt cx="3664468" cy="166477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3315" y="6195047"/>
              <a:ext cx="758977" cy="7894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0465" y="6232397"/>
              <a:ext cx="649224" cy="67970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490465" y="6232397"/>
              <a:ext cx="649605" cy="680085"/>
            </a:xfrm>
            <a:custGeom>
              <a:avLst/>
              <a:gdLst/>
              <a:ahLst/>
              <a:cxnLst/>
              <a:rect l="l" t="t" r="r" b="b"/>
              <a:pathLst>
                <a:path w="649604" h="680084">
                  <a:moveTo>
                    <a:pt x="0" y="339851"/>
                  </a:moveTo>
                  <a:lnTo>
                    <a:pt x="3518" y="289628"/>
                  </a:lnTo>
                  <a:lnTo>
                    <a:pt x="13740" y="241694"/>
                  </a:lnTo>
                  <a:lnTo>
                    <a:pt x="30162" y="196574"/>
                  </a:lnTo>
                  <a:lnTo>
                    <a:pt x="52285" y="154794"/>
                  </a:lnTo>
                  <a:lnTo>
                    <a:pt x="79606" y="116879"/>
                  </a:lnTo>
                  <a:lnTo>
                    <a:pt x="111624" y="83356"/>
                  </a:lnTo>
                  <a:lnTo>
                    <a:pt x="147837" y="54749"/>
                  </a:lnTo>
                  <a:lnTo>
                    <a:pt x="187743" y="31584"/>
                  </a:lnTo>
                  <a:lnTo>
                    <a:pt x="230843" y="14388"/>
                  </a:lnTo>
                  <a:lnTo>
                    <a:pt x="276632" y="3684"/>
                  </a:lnTo>
                  <a:lnTo>
                    <a:pt x="324612" y="0"/>
                  </a:lnTo>
                  <a:lnTo>
                    <a:pt x="372591" y="3684"/>
                  </a:lnTo>
                  <a:lnTo>
                    <a:pt x="418380" y="14388"/>
                  </a:lnTo>
                  <a:lnTo>
                    <a:pt x="461480" y="31584"/>
                  </a:lnTo>
                  <a:lnTo>
                    <a:pt x="501386" y="54749"/>
                  </a:lnTo>
                  <a:lnTo>
                    <a:pt x="537599" y="83356"/>
                  </a:lnTo>
                  <a:lnTo>
                    <a:pt x="569617" y="116879"/>
                  </a:lnTo>
                  <a:lnTo>
                    <a:pt x="596938" y="154794"/>
                  </a:lnTo>
                  <a:lnTo>
                    <a:pt x="619061" y="196574"/>
                  </a:lnTo>
                  <a:lnTo>
                    <a:pt x="635483" y="241694"/>
                  </a:lnTo>
                  <a:lnTo>
                    <a:pt x="645705" y="289628"/>
                  </a:lnTo>
                  <a:lnTo>
                    <a:pt x="649224" y="339851"/>
                  </a:lnTo>
                  <a:lnTo>
                    <a:pt x="645705" y="390075"/>
                  </a:lnTo>
                  <a:lnTo>
                    <a:pt x="635483" y="438009"/>
                  </a:lnTo>
                  <a:lnTo>
                    <a:pt x="619061" y="483129"/>
                  </a:lnTo>
                  <a:lnTo>
                    <a:pt x="596938" y="524909"/>
                  </a:lnTo>
                  <a:lnTo>
                    <a:pt x="569617" y="562824"/>
                  </a:lnTo>
                  <a:lnTo>
                    <a:pt x="537599" y="596347"/>
                  </a:lnTo>
                  <a:lnTo>
                    <a:pt x="501386" y="624954"/>
                  </a:lnTo>
                  <a:lnTo>
                    <a:pt x="461480" y="648119"/>
                  </a:lnTo>
                  <a:lnTo>
                    <a:pt x="418380" y="665315"/>
                  </a:lnTo>
                  <a:lnTo>
                    <a:pt x="372591" y="676019"/>
                  </a:lnTo>
                  <a:lnTo>
                    <a:pt x="324612" y="679703"/>
                  </a:lnTo>
                  <a:lnTo>
                    <a:pt x="276632" y="676019"/>
                  </a:lnTo>
                  <a:lnTo>
                    <a:pt x="230843" y="665315"/>
                  </a:lnTo>
                  <a:lnTo>
                    <a:pt x="187743" y="648119"/>
                  </a:lnTo>
                  <a:lnTo>
                    <a:pt x="147837" y="624954"/>
                  </a:lnTo>
                  <a:lnTo>
                    <a:pt x="111624" y="596347"/>
                  </a:lnTo>
                  <a:lnTo>
                    <a:pt x="79606" y="562824"/>
                  </a:lnTo>
                  <a:lnTo>
                    <a:pt x="52285" y="524909"/>
                  </a:lnTo>
                  <a:lnTo>
                    <a:pt x="30162" y="483129"/>
                  </a:lnTo>
                  <a:lnTo>
                    <a:pt x="13740" y="438009"/>
                  </a:lnTo>
                  <a:lnTo>
                    <a:pt x="3518" y="390075"/>
                  </a:lnTo>
                  <a:lnTo>
                    <a:pt x="0" y="3398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6862" y="7171673"/>
              <a:ext cx="3310921" cy="68814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5299430" y="7178273"/>
            <a:ext cx="2632710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8580" marR="5080" indent="-56515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alibri"/>
                <a:cs typeface="Calibri"/>
              </a:rPr>
              <a:t>Dr. Hem </a:t>
            </a:r>
            <a:r>
              <a:rPr sz="1100" b="1" spc="-5" dirty="0">
                <a:latin typeface="Calibri"/>
                <a:cs typeface="Calibri"/>
              </a:rPr>
              <a:t>Chandra Jha, 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lang="en-IN" sz="1100" spc="-5" dirty="0" err="1">
                <a:latin typeface="Calibri"/>
                <a:cs typeface="Calibri"/>
              </a:rPr>
              <a:t>ssociate</a:t>
            </a:r>
            <a:r>
              <a:rPr lang="en-IN"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Professor, </a:t>
            </a:r>
            <a:r>
              <a:rPr sz="1100" spc="-5" dirty="0">
                <a:latin typeface="Calibri"/>
                <a:cs typeface="Calibri"/>
              </a:rPr>
              <a:t>IIT,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Indore.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Recipient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Ramanujan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Fellowship</a:t>
            </a:r>
            <a:r>
              <a:rPr lang="en-IN" sz="1100" dirty="0">
                <a:latin typeface="Calibri"/>
                <a:cs typeface="Calibri"/>
              </a:rPr>
              <a:t>, Fellow of  Royal Society of Biology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43984" y="7033285"/>
            <a:ext cx="729970" cy="7299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01134" y="7092569"/>
            <a:ext cx="620267" cy="598296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4501134" y="7070598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0" y="310134"/>
                </a:moveTo>
                <a:lnTo>
                  <a:pt x="3361" y="264295"/>
                </a:lnTo>
                <a:lnTo>
                  <a:pt x="13127" y="220548"/>
                </a:lnTo>
                <a:lnTo>
                  <a:pt x="28818" y="179371"/>
                </a:lnTo>
                <a:lnTo>
                  <a:pt x="49954" y="141244"/>
                </a:lnTo>
                <a:lnTo>
                  <a:pt x="76056" y="106646"/>
                </a:lnTo>
                <a:lnTo>
                  <a:pt x="106646" y="76056"/>
                </a:lnTo>
                <a:lnTo>
                  <a:pt x="141244" y="49954"/>
                </a:lnTo>
                <a:lnTo>
                  <a:pt x="179371" y="28818"/>
                </a:lnTo>
                <a:lnTo>
                  <a:pt x="220548" y="13127"/>
                </a:lnTo>
                <a:lnTo>
                  <a:pt x="264295" y="3361"/>
                </a:lnTo>
                <a:lnTo>
                  <a:pt x="310133" y="0"/>
                </a:lnTo>
                <a:lnTo>
                  <a:pt x="355972" y="3361"/>
                </a:lnTo>
                <a:lnTo>
                  <a:pt x="399719" y="13127"/>
                </a:lnTo>
                <a:lnTo>
                  <a:pt x="440896" y="28818"/>
                </a:lnTo>
                <a:lnTo>
                  <a:pt x="479023" y="49954"/>
                </a:lnTo>
                <a:lnTo>
                  <a:pt x="513621" y="76056"/>
                </a:lnTo>
                <a:lnTo>
                  <a:pt x="544211" y="106646"/>
                </a:lnTo>
                <a:lnTo>
                  <a:pt x="570313" y="141244"/>
                </a:lnTo>
                <a:lnTo>
                  <a:pt x="591449" y="179371"/>
                </a:lnTo>
                <a:lnTo>
                  <a:pt x="607140" y="220548"/>
                </a:lnTo>
                <a:lnTo>
                  <a:pt x="616906" y="264295"/>
                </a:lnTo>
                <a:lnTo>
                  <a:pt x="620267" y="310134"/>
                </a:lnTo>
                <a:lnTo>
                  <a:pt x="616906" y="355972"/>
                </a:lnTo>
                <a:lnTo>
                  <a:pt x="607140" y="399719"/>
                </a:lnTo>
                <a:lnTo>
                  <a:pt x="591449" y="440896"/>
                </a:lnTo>
                <a:lnTo>
                  <a:pt x="570313" y="479023"/>
                </a:lnTo>
                <a:lnTo>
                  <a:pt x="544211" y="513621"/>
                </a:lnTo>
                <a:lnTo>
                  <a:pt x="513621" y="544211"/>
                </a:lnTo>
                <a:lnTo>
                  <a:pt x="479023" y="570313"/>
                </a:lnTo>
                <a:lnTo>
                  <a:pt x="440896" y="591449"/>
                </a:lnTo>
                <a:lnTo>
                  <a:pt x="399719" y="607140"/>
                </a:lnTo>
                <a:lnTo>
                  <a:pt x="355972" y="616906"/>
                </a:lnTo>
                <a:lnTo>
                  <a:pt x="310133" y="620268"/>
                </a:lnTo>
                <a:lnTo>
                  <a:pt x="264295" y="616906"/>
                </a:lnTo>
                <a:lnTo>
                  <a:pt x="220548" y="607140"/>
                </a:lnTo>
                <a:lnTo>
                  <a:pt x="179371" y="591449"/>
                </a:lnTo>
                <a:lnTo>
                  <a:pt x="141244" y="570313"/>
                </a:lnTo>
                <a:lnTo>
                  <a:pt x="106646" y="544211"/>
                </a:lnTo>
                <a:lnTo>
                  <a:pt x="76056" y="513621"/>
                </a:lnTo>
                <a:lnTo>
                  <a:pt x="49954" y="479023"/>
                </a:lnTo>
                <a:lnTo>
                  <a:pt x="28818" y="440896"/>
                </a:lnTo>
                <a:lnTo>
                  <a:pt x="13127" y="399719"/>
                </a:lnTo>
                <a:lnTo>
                  <a:pt x="3361" y="355972"/>
                </a:lnTo>
                <a:lnTo>
                  <a:pt x="0" y="31013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68012" y="5478767"/>
            <a:ext cx="3391662" cy="566178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5310632" y="5565775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Script"/>
                <a:cs typeface="Segoe Script"/>
              </a:rPr>
              <a:t>Resource</a:t>
            </a:r>
            <a:r>
              <a:rPr sz="1800" b="1" spc="-105" dirty="0">
                <a:latin typeface="Segoe Script"/>
                <a:cs typeface="Segoe Script"/>
              </a:rPr>
              <a:t> </a:t>
            </a:r>
            <a:r>
              <a:rPr sz="1800" b="1" dirty="0">
                <a:latin typeface="Segoe Script"/>
                <a:cs typeface="Segoe Script"/>
              </a:rPr>
              <a:t>Persons</a:t>
            </a:r>
            <a:endParaRPr sz="1800" dirty="0">
              <a:latin typeface="Segoe Script"/>
              <a:cs typeface="Segoe Scrip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99108" y="9271027"/>
            <a:ext cx="5132070" cy="1759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en-IN" sz="1600" spc="-5" dirty="0">
                <a:latin typeface="Britannic Bold"/>
                <a:cs typeface="Britannic Bold"/>
              </a:rPr>
              <a:t>Contact detail</a:t>
            </a:r>
            <a:r>
              <a:rPr lang="en-IN" sz="1600" spc="-90" dirty="0">
                <a:latin typeface="Britannic Bold"/>
                <a:cs typeface="Britannic Bold"/>
              </a:rPr>
              <a:t> </a:t>
            </a:r>
            <a:r>
              <a:rPr lang="en-IN" sz="1600" dirty="0">
                <a:latin typeface="Britannic Bold"/>
                <a:cs typeface="Britannic Bold"/>
              </a:rPr>
              <a:t>: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Dr.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 Gopal </a:t>
            </a:r>
            <a:r>
              <a:rPr lang="en-IN" sz="1600" b="1" spc="-5" dirty="0" err="1">
                <a:solidFill>
                  <a:srgbClr val="FF0000"/>
                </a:solidFill>
                <a:latin typeface="Agency FB"/>
                <a:cs typeface="Agency FB"/>
              </a:rPr>
              <a:t>Jee</a:t>
            </a:r>
            <a:r>
              <a:rPr lang="en-IN" sz="1600" b="1" spc="-15" dirty="0">
                <a:solidFill>
                  <a:srgbClr val="FF0000"/>
                </a:solidFill>
                <a:latin typeface="Agency FB"/>
                <a:cs typeface="Agency FB"/>
              </a:rPr>
              <a:t> </a:t>
            </a:r>
            <a:r>
              <a:rPr lang="en-IN" sz="1600" b="1" spc="-5" dirty="0">
                <a:solidFill>
                  <a:srgbClr val="FF0000"/>
                </a:solidFill>
                <a:latin typeface="Agency FB"/>
                <a:cs typeface="Agency FB"/>
              </a:rPr>
              <a:t>Gopal (Co-ordinator),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b="1" dirty="0">
                <a:latin typeface="Agency FB"/>
                <a:cs typeface="Agency FB"/>
              </a:rPr>
              <a:t>Email Id</a:t>
            </a:r>
            <a:r>
              <a:rPr lang="en-IN" sz="1600" dirty="0">
                <a:latin typeface="Agency FB"/>
                <a:cs typeface="Agency FB"/>
              </a:rPr>
              <a:t>:</a:t>
            </a:r>
            <a:r>
              <a:rPr lang="en-IN" sz="1600" spc="-55" dirty="0">
                <a:latin typeface="Agency FB"/>
                <a:cs typeface="Agency FB"/>
              </a:rPr>
              <a:t> </a:t>
            </a:r>
            <a:r>
              <a:rPr lang="en-IN" sz="1600" b="1" dirty="0">
                <a:solidFill>
                  <a:srgbClr val="FF0000"/>
                </a:solidFill>
                <a:latin typeface="Agency FB"/>
                <a:cs typeface="Agency FB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gopal.jee@utu.ac.in</a:t>
            </a:r>
            <a:r>
              <a:rPr lang="en-IN" sz="1600" b="1" dirty="0">
                <a:latin typeface="Agency FB"/>
                <a:cs typeface="Agency FB"/>
              </a:rPr>
              <a:t>,</a:t>
            </a:r>
          </a:p>
          <a:p>
            <a:pPr marL="1905" algn="ctr">
              <a:lnSpc>
                <a:spcPts val="2155"/>
              </a:lnSpc>
              <a:spcBef>
                <a:spcPts val="35"/>
              </a:spcBef>
            </a:pPr>
            <a:r>
              <a:rPr lang="en-IN" sz="1600" spc="-5" dirty="0">
                <a:latin typeface="Agency FB"/>
                <a:cs typeface="Agency FB"/>
              </a:rPr>
              <a:t>Cont </a:t>
            </a:r>
            <a:r>
              <a:rPr lang="en-IN" sz="1600" dirty="0">
                <a:latin typeface="Agency FB"/>
                <a:cs typeface="Agency FB"/>
              </a:rPr>
              <a:t>No: </a:t>
            </a:r>
            <a:r>
              <a:rPr lang="en-IN" sz="1600" spc="-10" dirty="0">
                <a:latin typeface="Agency FB"/>
                <a:cs typeface="Agency FB"/>
              </a:rPr>
              <a:t>09558880617, </a:t>
            </a:r>
            <a:r>
              <a:rPr lang="en-IN" sz="1600" spc="155" dirty="0">
                <a:latin typeface="Agency FB"/>
                <a:cs typeface="Agency FB"/>
              </a:rPr>
              <a:t>0</a:t>
            </a:r>
            <a:r>
              <a:rPr lang="en-IN" sz="1600" spc="-10" dirty="0">
                <a:latin typeface="Agency FB"/>
                <a:cs typeface="Agency FB"/>
              </a:rPr>
              <a:t>8160245501</a:t>
            </a:r>
            <a:endParaRPr lang="en-IN" sz="1600" dirty="0">
              <a:latin typeface="Agency FB"/>
              <a:cs typeface="Agency FB"/>
            </a:endParaRPr>
          </a:p>
          <a:p>
            <a:pPr marR="8255" algn="ctr">
              <a:lnSpc>
                <a:spcPts val="1689"/>
              </a:lnSpc>
            </a:pPr>
            <a:r>
              <a:rPr lang="en-IN" sz="1600" b="1" spc="-10" dirty="0">
                <a:latin typeface="Calibri"/>
                <a:cs typeface="Calibri"/>
              </a:rPr>
              <a:t>Registration</a:t>
            </a:r>
            <a:r>
              <a:rPr lang="en-IN" sz="1600" b="1" spc="15" dirty="0">
                <a:latin typeface="Calibri"/>
                <a:cs typeface="Calibri"/>
              </a:rPr>
              <a:t> </a:t>
            </a:r>
            <a:r>
              <a:rPr lang="en-IN" sz="1600" b="1" spc="-10" dirty="0">
                <a:latin typeface="Calibri"/>
                <a:cs typeface="Calibri"/>
              </a:rPr>
              <a:t>link</a:t>
            </a:r>
            <a:r>
              <a:rPr lang="en-IN" sz="1600" spc="-10" dirty="0">
                <a:latin typeface="Calibri"/>
                <a:cs typeface="Calibri"/>
              </a:rPr>
              <a:t>: </a:t>
            </a:r>
            <a:r>
              <a:rPr lang="en-IN" sz="1600" spc="-10" dirty="0">
                <a:latin typeface="Calibri"/>
                <a:cs typeface="Calibri"/>
                <a:hlinkClick r:id="rId25"/>
              </a:rPr>
              <a:t>http://cgbibt.edu.in/OnlineCourse.html</a:t>
            </a:r>
            <a:endParaRPr lang="en-IN" sz="1600" spc="-10" dirty="0">
              <a:latin typeface="Calibri"/>
              <a:cs typeface="Calibri"/>
            </a:endParaRPr>
          </a:p>
          <a:p>
            <a:pPr marR="8255" algn="ctr">
              <a:lnSpc>
                <a:spcPts val="1689"/>
              </a:lnSpc>
            </a:pPr>
            <a:r>
              <a:rPr lang="en-US" sz="1200" dirty="0">
                <a:latin typeface="Times New Roman"/>
                <a:cs typeface="Times New Roman"/>
              </a:rPr>
              <a:t>Follow us on LinkedIn: </a:t>
            </a:r>
            <a:r>
              <a:rPr lang="en-US" sz="1200" b="1" dirty="0">
                <a:latin typeface="Times New Roman"/>
                <a:cs typeface="Times New Roman"/>
                <a:hlinkClick r:id="rId26"/>
              </a:rPr>
              <a:t>www.linkedin.com/in/gopal-jee-gopal-a2312529</a:t>
            </a:r>
            <a:endParaRPr lang="en-US" sz="1200" b="1" dirty="0">
              <a:latin typeface="Times New Roman"/>
              <a:cs typeface="Times New Roman"/>
            </a:endParaRPr>
          </a:p>
          <a:p>
            <a:pPr marR="8255" algn="ctr">
              <a:lnSpc>
                <a:spcPts val="1689"/>
              </a:lnSpc>
            </a:pPr>
            <a:endParaRPr lang="en-IN" sz="16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28758" y="1698599"/>
            <a:ext cx="45005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cs typeface="Calibri"/>
              </a:rPr>
              <a:t>By</a:t>
            </a:r>
            <a:endParaRPr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pc="-10" dirty="0">
                <a:cs typeface="Calibri"/>
              </a:rPr>
              <a:t>C.G.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Bhakta </a:t>
            </a:r>
            <a:r>
              <a:rPr spc="-5" dirty="0">
                <a:cs typeface="Calibri"/>
              </a:rPr>
              <a:t>Institute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of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Biotechnology</a:t>
            </a:r>
            <a:endParaRPr>
              <a:cs typeface="Calibri"/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xmlns="" id="{D0812679-72D1-48EE-9EC0-4D96370E66B0}"/>
              </a:ext>
            </a:extLst>
          </p:cNvPr>
          <p:cNvSpPr/>
          <p:nvPr/>
        </p:nvSpPr>
        <p:spPr>
          <a:xfrm rot="20838995">
            <a:off x="4388" y="8555751"/>
            <a:ext cx="2716765" cy="1437410"/>
          </a:xfrm>
          <a:custGeom>
            <a:avLst/>
            <a:gdLst/>
            <a:ahLst/>
            <a:cxnLst/>
            <a:rect l="l" t="t" r="r" b="b"/>
            <a:pathLst>
              <a:path w="3754120" h="2767329">
                <a:moveTo>
                  <a:pt x="310007" y="0"/>
                </a:moveTo>
                <a:lnTo>
                  <a:pt x="926973" y="820927"/>
                </a:lnTo>
                <a:lnTo>
                  <a:pt x="107696" y="818641"/>
                </a:lnTo>
                <a:lnTo>
                  <a:pt x="679831" y="1340484"/>
                </a:lnTo>
                <a:lnTo>
                  <a:pt x="0" y="1606295"/>
                </a:lnTo>
                <a:lnTo>
                  <a:pt x="967740" y="1680209"/>
                </a:lnTo>
                <a:lnTo>
                  <a:pt x="731012" y="2137028"/>
                </a:lnTo>
                <a:lnTo>
                  <a:pt x="1283589" y="1961006"/>
                </a:lnTo>
                <a:lnTo>
                  <a:pt x="1285367" y="2766948"/>
                </a:lnTo>
                <a:lnTo>
                  <a:pt x="1784223" y="1951227"/>
                </a:lnTo>
                <a:lnTo>
                  <a:pt x="2146935" y="2659633"/>
                </a:lnTo>
                <a:lnTo>
                  <a:pt x="2395855" y="1988946"/>
                </a:lnTo>
                <a:lnTo>
                  <a:pt x="3027045" y="2585084"/>
                </a:lnTo>
                <a:lnTo>
                  <a:pt x="2914650" y="1871217"/>
                </a:lnTo>
                <a:lnTo>
                  <a:pt x="3727831" y="2054097"/>
                </a:lnTo>
                <a:lnTo>
                  <a:pt x="3101340" y="1569719"/>
                </a:lnTo>
                <a:lnTo>
                  <a:pt x="3754120" y="1363344"/>
                </a:lnTo>
                <a:lnTo>
                  <a:pt x="3014726" y="1128902"/>
                </a:lnTo>
                <a:lnTo>
                  <a:pt x="3366516" y="802258"/>
                </a:lnTo>
                <a:lnTo>
                  <a:pt x="2619375" y="794511"/>
                </a:lnTo>
                <a:lnTo>
                  <a:pt x="2799334" y="106298"/>
                </a:lnTo>
                <a:lnTo>
                  <a:pt x="2030730" y="760221"/>
                </a:lnTo>
                <a:lnTo>
                  <a:pt x="1685671" y="229742"/>
                </a:lnTo>
                <a:lnTo>
                  <a:pt x="1418209" y="728090"/>
                </a:lnTo>
                <a:lnTo>
                  <a:pt x="310007" y="0"/>
                </a:lnTo>
                <a:close/>
              </a:path>
            </a:pathLst>
          </a:cu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xmlns="" id="{B97001DA-02DE-4554-9AB5-236AB93522A6}"/>
              </a:ext>
            </a:extLst>
          </p:cNvPr>
          <p:cNvSpPr txBox="1"/>
          <p:nvPr/>
        </p:nvSpPr>
        <p:spPr>
          <a:xfrm rot="20718863">
            <a:off x="493315" y="8919397"/>
            <a:ext cx="1940643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Registration</a:t>
            </a:r>
            <a:r>
              <a:rPr sz="1400" b="1" spc="-65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endParaRPr lang="en-US" sz="1400" b="1" spc="-6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  <a:p>
            <a:pPr marL="611505" marR="5080" indent="-599440" algn="ctr">
              <a:lnSpc>
                <a:spcPct val="100000"/>
              </a:lnSpc>
              <a:spcBef>
                <a:spcPts val="105"/>
              </a:spcBef>
            </a:pPr>
            <a:r>
              <a:rPr sz="1400" b="1" spc="-5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Deadline</a:t>
            </a:r>
            <a:r>
              <a:rPr lang="en-IN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23/11/2023 </a:t>
            </a:r>
            <a:r>
              <a:rPr lang="en-US" sz="1400" b="1" spc="-5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4:00 </a:t>
            </a:r>
            <a:r>
              <a:rPr lang="en-US" sz="1400" b="1" spc="-5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</a:rPr>
              <a:t>pm.</a:t>
            </a:r>
            <a:endParaRPr lang="en-IN" sz="1400" b="1" spc="-5" dirty="0">
              <a:solidFill>
                <a:schemeClr val="bg1"/>
              </a:solidFill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14708" y="1484285"/>
            <a:ext cx="108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Batch-VIII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343402" y="7855516"/>
            <a:ext cx="928694" cy="772569"/>
          </a:xfrm>
          <a:prstGeom prst="ellipse">
            <a:avLst/>
          </a:prstGeom>
          <a:blipFill rotWithShape="1">
            <a:blip r:embed="rId27" cstate="print"/>
            <a:srcRect/>
            <a:stretch>
              <a:fillRect t="-10000" b="-10000"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oup 75"/>
          <p:cNvGrpSpPr/>
          <p:nvPr/>
        </p:nvGrpSpPr>
        <p:grpSpPr>
          <a:xfrm>
            <a:off x="5206581" y="7842267"/>
            <a:ext cx="2708721" cy="714380"/>
            <a:chOff x="1578933" y="1626111"/>
            <a:chExt cx="2708721" cy="918139"/>
          </a:xfrm>
        </p:grpSpPr>
        <p:sp>
          <p:nvSpPr>
            <p:cNvPr id="77" name="Pentagon 76"/>
            <p:cNvSpPr/>
            <p:nvPr/>
          </p:nvSpPr>
          <p:spPr>
            <a:xfrm rot="10800000">
              <a:off x="1578933" y="1626111"/>
              <a:ext cx="2708721" cy="918139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8" name="Pentagon 4"/>
            <p:cNvSpPr/>
            <p:nvPr/>
          </p:nvSpPr>
          <p:spPr>
            <a:xfrm rot="21600000">
              <a:off x="1808469" y="1626111"/>
              <a:ext cx="2479185" cy="918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5802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Mr. Ashwani Kumar Mishra: 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Founder </a:t>
              </a:r>
              <a:r>
                <a:rPr lang="en-IN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 DNA </a:t>
              </a:r>
              <a:r>
                <a:rPr lang="en-IN" sz="1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Xperts</a:t>
              </a:r>
              <a:r>
                <a:rPr lang="en-IN" sz="1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IN" sz="1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</a:t>
              </a:r>
              <a:r>
                <a:rPr lang="en-IN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Ltd. Noida</a:t>
              </a:r>
              <a:endParaRPr lang="en-IN" sz="1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756" y="3175"/>
            <a:ext cx="586978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Course</a:t>
            </a:r>
            <a:r>
              <a:rPr spc="-185" dirty="0"/>
              <a:t> </a:t>
            </a:r>
            <a:r>
              <a:rPr spc="-5" dirty="0"/>
              <a:t>Details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1266443"/>
            <a:ext cx="2955798" cy="2881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4344" y="1364741"/>
            <a:ext cx="2136775" cy="7493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34950" marR="5080" indent="-222885">
              <a:lnSpc>
                <a:spcPts val="2820"/>
              </a:lnSpc>
              <a:spcBef>
                <a:spcPts val="244"/>
              </a:spcBef>
            </a:pP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ine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form 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Lectures: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186939"/>
            <a:ext cx="4154170" cy="7359015"/>
            <a:chOff x="0" y="2186939"/>
            <a:chExt cx="4154170" cy="7359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4" y="2186939"/>
              <a:ext cx="2304288" cy="1691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40707"/>
              <a:ext cx="4153662" cy="54048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2430" y="4224273"/>
            <a:ext cx="3693795" cy="509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175" algn="ctr">
              <a:lnSpc>
                <a:spcPct val="100200"/>
              </a:lnSpc>
              <a:spcBef>
                <a:spcPts val="95"/>
              </a:spcBef>
            </a:pPr>
            <a:r>
              <a:rPr sz="2400" spc="-35" dirty="0">
                <a:solidFill>
                  <a:srgbClr val="C00000"/>
                </a:solidFill>
                <a:latin typeface="Arial Black"/>
                <a:cs typeface="Arial Black"/>
              </a:rPr>
              <a:t>Topics</a:t>
            </a:r>
            <a:r>
              <a:rPr sz="2400" spc="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 Black"/>
                <a:cs typeface="Arial Black"/>
              </a:rPr>
              <a:t>covered: </a:t>
            </a:r>
            <a:r>
              <a:rPr sz="24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Introduction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Genomics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Proteomics,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Structure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Function of Nucleotide, </a:t>
            </a:r>
            <a:r>
              <a:rPr sz="2200" spc="-10" dirty="0">
                <a:latin typeface="Times New Roman"/>
                <a:cs typeface="Times New Roman"/>
              </a:rPr>
              <a:t>Amino </a:t>
            </a:r>
            <a:r>
              <a:rPr sz="2200" spc="-5" dirty="0">
                <a:latin typeface="Times New Roman"/>
                <a:cs typeface="Times New Roman"/>
              </a:rPr>
              <a:t> acid, DNA(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Gene)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electrophoresis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separation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DNA and Protein,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Sequencing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DNA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protein,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purification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identification,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Determination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targeted</a:t>
            </a:r>
            <a:r>
              <a:rPr sz="2200" spc="-5" dirty="0">
                <a:latin typeface="Times New Roman"/>
                <a:cs typeface="Times New Roman"/>
              </a:rPr>
              <a:t> Gene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expression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Global Gene expression, Post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Translational</a:t>
            </a:r>
            <a:r>
              <a:rPr sz="2200" spc="-5" dirty="0">
                <a:latin typeface="Times New Roman"/>
                <a:cs typeface="Times New Roman"/>
              </a:rPr>
              <a:t> Modification and </a:t>
            </a:r>
            <a:r>
              <a:rPr sz="2200" dirty="0">
                <a:latin typeface="Times New Roman"/>
                <a:cs typeface="Times New Roman"/>
              </a:rPr>
              <a:t> analysis, </a:t>
            </a:r>
            <a:r>
              <a:rPr sz="2200" spc="-5" dirty="0">
                <a:latin typeface="Times New Roman"/>
                <a:cs typeface="Times New Roman"/>
              </a:rPr>
              <a:t>Protein/Protein and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Protein/ DNA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Interaction.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" y="9422891"/>
            <a:ext cx="7869174" cy="14013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4149" y="9579117"/>
            <a:ext cx="7244715" cy="102669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905" algn="ctr">
              <a:lnSpc>
                <a:spcPct val="101899"/>
              </a:lnSpc>
              <a:spcBef>
                <a:spcPts val="50"/>
              </a:spcBef>
              <a:tabLst>
                <a:tab pos="1062990" algn="l"/>
                <a:tab pos="1922145" algn="l"/>
              </a:tabLst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1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285" dirty="0">
                <a:latin typeface="Times New Roman"/>
                <a:cs typeface="Times New Roman"/>
              </a:rPr>
              <a:t>Y</a:t>
            </a:r>
            <a:r>
              <a:rPr sz="2100" spc="-70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-17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will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cei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lang="en-IN" sz="2100" dirty="0">
                <a:latin typeface="Times New Roman"/>
                <a:cs typeface="Times New Roman"/>
              </a:rPr>
              <a:t> a</a:t>
            </a:r>
            <a:r>
              <a:rPr lang="en-IN" sz="2100" b="1" dirty="0">
                <a:latin typeface="Times New Roman"/>
                <a:cs typeface="Times New Roman"/>
              </a:rPr>
              <a:t> Google meet link, </a:t>
            </a:r>
            <a:r>
              <a:rPr lang="en-IN" sz="2100" b="1" dirty="0" smtClean="0">
                <a:latin typeface="Times New Roman"/>
                <a:cs typeface="Times New Roman"/>
              </a:rPr>
              <a:t>and </a:t>
            </a:r>
            <a:r>
              <a:rPr lang="en-IN" sz="2100" b="1" dirty="0">
                <a:latin typeface="Times New Roman"/>
                <a:cs typeface="Times New Roman"/>
              </a:rPr>
              <a:t>other details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>
                <a:latin typeface="Times New Roman"/>
                <a:cs typeface="Times New Roman"/>
              </a:rPr>
              <a:t>on </a:t>
            </a:r>
            <a:r>
              <a:rPr lang="en-IN" sz="2100" b="1" spc="5" dirty="0" smtClean="0">
                <a:latin typeface="Times New Roman"/>
                <a:cs typeface="Times New Roman"/>
              </a:rPr>
              <a:t>23/11</a:t>
            </a:r>
            <a:r>
              <a:rPr sz="2100" b="1" smtClean="0">
                <a:latin typeface="Times New Roman"/>
                <a:cs typeface="Times New Roman"/>
              </a:rPr>
              <a:t>/</a:t>
            </a:r>
            <a:r>
              <a:rPr sz="2100" b="1" spc="5" smtClean="0">
                <a:latin typeface="Times New Roman"/>
                <a:cs typeface="Times New Roman"/>
              </a:rPr>
              <a:t>20</a:t>
            </a:r>
            <a:r>
              <a:rPr sz="2100" b="1" smtClean="0">
                <a:latin typeface="Times New Roman"/>
                <a:cs typeface="Times New Roman"/>
              </a:rPr>
              <a:t>2</a:t>
            </a:r>
            <a:r>
              <a:rPr lang="en-IN" sz="2100" b="1" dirty="0">
                <a:latin typeface="Times New Roman"/>
                <a:cs typeface="Times New Roman"/>
              </a:rPr>
              <a:t>3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(Morning)</a:t>
            </a:r>
            <a:r>
              <a:rPr sz="2100" dirty="0">
                <a:latin typeface="Times New Roman"/>
                <a:cs typeface="Times New Roman"/>
              </a:rPr>
              <a:t>. Download the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payment</a:t>
            </a:r>
            <a:r>
              <a:rPr lang="en-IN"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receipt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after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you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pay 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course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fees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keep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with </a:t>
            </a:r>
            <a:r>
              <a:rPr sz="2100" dirty="0">
                <a:latin typeface="Times New Roman"/>
                <a:cs typeface="Times New Roman"/>
              </a:rPr>
              <a:t>you.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008120" y="6736067"/>
            <a:ext cx="4057650" cy="2835910"/>
            <a:chOff x="4008120" y="6736067"/>
            <a:chExt cx="4057650" cy="28359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9748" y="6736067"/>
              <a:ext cx="3986022" cy="9182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20" y="7481315"/>
              <a:ext cx="4057650" cy="209016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64153" y="6763227"/>
            <a:ext cx="3529329" cy="255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algn="ctr">
              <a:lnSpc>
                <a:spcPts val="2375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Timing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68580" algn="ctr">
              <a:lnSpc>
                <a:spcPts val="2375"/>
              </a:lnSpc>
            </a:pPr>
            <a:r>
              <a:rPr lang="en-IN" sz="2000" dirty="0">
                <a:latin typeface="Times New Roman"/>
                <a:cs typeface="Times New Roman"/>
              </a:rPr>
              <a:t>5.30  </a:t>
            </a:r>
            <a:r>
              <a:rPr sz="2000" spc="5" dirty="0">
                <a:latin typeface="Times New Roman"/>
                <a:cs typeface="Times New Roman"/>
              </a:rPr>
              <a:t>pm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lang="en-IN" sz="2000" dirty="0">
                <a:latin typeface="Times New Roman"/>
                <a:cs typeface="Times New Roman"/>
              </a:rPr>
              <a:t>.30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pm</a:t>
            </a:r>
          </a:p>
          <a:p>
            <a:pPr marL="88900" marR="78105" algn="ctr">
              <a:lnSpc>
                <a:spcPct val="102099"/>
              </a:lnSpc>
              <a:spcBef>
                <a:spcPts val="1085"/>
              </a:spcBef>
            </a:pP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Expected</a:t>
            </a:r>
            <a:r>
              <a:rPr sz="2100" b="1" spc="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outcome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Participants will understand 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basics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genomics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will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be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aware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 about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different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techniques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used in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proteomics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genomics.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6182" y="3670680"/>
            <a:ext cx="2849245" cy="2766060"/>
          </a:xfrm>
          <a:custGeom>
            <a:avLst/>
            <a:gdLst/>
            <a:ahLst/>
            <a:cxnLst/>
            <a:rect l="l" t="t" r="r" b="b"/>
            <a:pathLst>
              <a:path w="2849245" h="2766060">
                <a:moveTo>
                  <a:pt x="691388" y="0"/>
                </a:moveTo>
                <a:lnTo>
                  <a:pt x="2187447" y="0"/>
                </a:lnTo>
                <a:lnTo>
                  <a:pt x="2849117" y="1323461"/>
                </a:lnTo>
              </a:path>
              <a:path w="2849245" h="2766060">
                <a:moveTo>
                  <a:pt x="2849117" y="1442339"/>
                </a:moveTo>
                <a:lnTo>
                  <a:pt x="2187447" y="2765679"/>
                </a:lnTo>
                <a:lnTo>
                  <a:pt x="691388" y="2765679"/>
                </a:lnTo>
                <a:lnTo>
                  <a:pt x="0" y="1382903"/>
                </a:lnTo>
                <a:lnTo>
                  <a:pt x="691388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372612" y="1063162"/>
            <a:ext cx="4693158" cy="4739635"/>
            <a:chOff x="3335528" y="986345"/>
            <a:chExt cx="4794250" cy="543623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2184" y="3685031"/>
              <a:ext cx="2833116" cy="2737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812" y="1014983"/>
              <a:ext cx="2761488" cy="25923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7810" y="1000632"/>
              <a:ext cx="2777490" cy="2621280"/>
            </a:xfrm>
            <a:custGeom>
              <a:avLst/>
              <a:gdLst/>
              <a:ahLst/>
              <a:cxnLst/>
              <a:rect l="l" t="t" r="r" b="b"/>
              <a:pathLst>
                <a:path w="2777490" h="2621279">
                  <a:moveTo>
                    <a:pt x="655192" y="0"/>
                  </a:moveTo>
                  <a:lnTo>
                    <a:pt x="2150491" y="0"/>
                  </a:lnTo>
                  <a:lnTo>
                    <a:pt x="2777490" y="1254119"/>
                  </a:lnTo>
                </a:path>
                <a:path w="2777490" h="2621279">
                  <a:moveTo>
                    <a:pt x="2777490" y="1366901"/>
                  </a:moveTo>
                  <a:lnTo>
                    <a:pt x="2150491" y="2620899"/>
                  </a:lnTo>
                  <a:lnTo>
                    <a:pt x="655192" y="2620899"/>
                  </a:lnTo>
                  <a:lnTo>
                    <a:pt x="0" y="1310513"/>
                  </a:lnTo>
                  <a:lnTo>
                    <a:pt x="65519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60" y="2316479"/>
              <a:ext cx="2516124" cy="26654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54578" y="2297429"/>
              <a:ext cx="2558415" cy="2703830"/>
            </a:xfrm>
            <a:custGeom>
              <a:avLst/>
              <a:gdLst/>
              <a:ahLst/>
              <a:cxnLst/>
              <a:rect l="l" t="t" r="r" b="b"/>
              <a:pathLst>
                <a:path w="2558415" h="2703829">
                  <a:moveTo>
                    <a:pt x="638048" y="0"/>
                  </a:moveTo>
                  <a:lnTo>
                    <a:pt x="1920239" y="0"/>
                  </a:lnTo>
                  <a:lnTo>
                    <a:pt x="2558288" y="1351788"/>
                  </a:lnTo>
                  <a:lnTo>
                    <a:pt x="1920239" y="2703576"/>
                  </a:lnTo>
                  <a:lnTo>
                    <a:pt x="638048" y="2703576"/>
                  </a:lnTo>
                  <a:lnTo>
                    <a:pt x="0" y="1351788"/>
                  </a:lnTo>
                  <a:lnTo>
                    <a:pt x="63804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C30431-CFD4-4479-EDC6-07657935F76C}"/>
              </a:ext>
            </a:extLst>
          </p:cNvPr>
          <p:cNvSpPr txBox="1"/>
          <p:nvPr/>
        </p:nvSpPr>
        <p:spPr>
          <a:xfrm>
            <a:off x="4094411" y="6023751"/>
            <a:ext cx="395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Registration link: </a:t>
            </a:r>
            <a:r>
              <a:rPr lang="en-IN" sz="1800" spc="-10" dirty="0">
                <a:latin typeface="Calibri"/>
                <a:cs typeface="Calibri"/>
                <a:hlinkClick r:id="rId11"/>
              </a:rPr>
              <a:t>http://cgbibt.edu.in/OnlineCourse.html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415</Words>
  <Application>Microsoft Office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Course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50</cp:revision>
  <dcterms:created xsi:type="dcterms:W3CDTF">2021-09-18T10:54:44Z</dcterms:created>
  <dcterms:modified xsi:type="dcterms:W3CDTF">2023-11-09T05:07:27Z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2021-09-18T00:00:00Z</vt:filetime>
  </property>
</Properties>
</file>